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  <p:sldId id="27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219613-B78E-42FE-85A1-413982CEC978}">
          <p14:sldIdLst>
            <p14:sldId id="256"/>
            <p14:sldId id="281"/>
            <p14:sldId id="257"/>
            <p14:sldId id="258"/>
            <p14:sldId id="259"/>
            <p14:sldId id="260"/>
            <p14:sldId id="28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2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1663-A50F-44FB-BF8A-DCC1CEFD3BEB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320DC-30A4-464F-92EA-946F620376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9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20DC-30A4-464F-92EA-946F6203769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20DC-30A4-464F-92EA-946F6203769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85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5BB21C-2D53-4A92-8CA3-6A9ABAA20493}" type="datetimeFigureOut">
              <a:rPr lang="el-GR" smtClean="0"/>
              <a:t>12/7/2012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3469D9-4119-43B4-A1DD-663898E4033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kologio.gr/content/view/1633/5/" TargetMode="External"/><Relationship Id="rId7" Type="http://schemas.openxmlformats.org/officeDocument/2006/relationships/hyperlink" Target="http://www.geo.auth.gr/106/theory/magnetism.htm" TargetMode="External"/><Relationship Id="rId2" Type="http://schemas.openxmlformats.org/officeDocument/2006/relationships/hyperlink" Target="http://ec.europa.eu/research/leaflets/h2/page_102_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aboutenergy.gr/Paragogi34.html" TargetMode="External"/><Relationship Id="rId5" Type="http://schemas.openxmlformats.org/officeDocument/2006/relationships/hyperlink" Target="http://13tee-thess.thess.sch.gr/hydro/hydro_01a.html" TargetMode="External"/><Relationship Id="rId4" Type="http://schemas.openxmlformats.org/officeDocument/2006/relationships/hyperlink" Target="http://www.bioenergynews.blogspo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ΔΗΜΗΤΡΙΟΣ ΓΚΟΥΝΙΔΗΣ</a:t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ΑΕΜ:693</a:t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ΔΙΠΛΩΜΑΤΙΚΗ ΕΡΓΑΣΙΑ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760" y="3356992"/>
            <a:ext cx="8099679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Μαγνητοθερμικό φαινόμενο και μελέτη ψευδοδυαδικών ενώσεων </a:t>
            </a:r>
          </a:p>
          <a:p>
            <a:pPr algn="ctr"/>
            <a:r>
              <a:rPr lang="el-GR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</a:t>
            </a:r>
            <a:r>
              <a:rPr lang="el-GR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</a:t>
            </a:r>
            <a:r>
              <a:rPr lang="el-GR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en-US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</a:t>
            </a:r>
            <a:r>
              <a:rPr lang="el-GR" sz="3600" i="1" u="sng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</a:t>
            </a:r>
            <a:r>
              <a:rPr lang="el-GR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τύπου </a:t>
            </a:r>
            <a:r>
              <a:rPr lang="en-US" sz="3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LaNi</a:t>
            </a:r>
            <a:r>
              <a:rPr lang="en-US" sz="3600" i="1" u="sng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el-GR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 descr="C:\Users\Sofoklis\Documents\wab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1008112" cy="936104"/>
          </a:xfrm>
          <a:prstGeom prst="rect">
            <a:avLst/>
          </a:prstGeom>
          <a:noFill/>
        </p:spPr>
      </p:pic>
      <p:sp>
        <p:nvSpPr>
          <p:cNvPr id="5" name="7 - Τίτλος"/>
          <p:cNvSpPr txBox="1">
            <a:spLocks/>
          </p:cNvSpPr>
          <p:nvPr/>
        </p:nvSpPr>
        <p:spPr>
          <a:xfrm>
            <a:off x="467544" y="188640"/>
            <a:ext cx="82044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9600" dirty="0" smtClean="0">
                <a:latin typeface="Calibri" pitchFamily="34" charset="0"/>
                <a:cs typeface="Calibri" pitchFamily="34" charset="0"/>
              </a:rPr>
              <a:t>ΠΑΝΕΠΙΣΤΗΜΙΟ ΔΥΤΙΚΗΣ ΜΑΚΕΔΟΝΙΑΣ</a:t>
            </a:r>
            <a:br>
              <a:rPr lang="el-GR" sz="9600" dirty="0" smtClean="0">
                <a:latin typeface="Calibri" pitchFamily="34" charset="0"/>
                <a:cs typeface="Calibri" pitchFamily="34" charset="0"/>
              </a:rPr>
            </a:br>
            <a:r>
              <a:rPr lang="el-GR" sz="9600" dirty="0" smtClean="0">
                <a:latin typeface="Calibri" pitchFamily="34" charset="0"/>
                <a:cs typeface="Calibri" pitchFamily="34" charset="0"/>
              </a:rPr>
              <a:t>ΤΜΗΜΑ ΜΗΧΑΝΟΛΟΓΩΝ ΜΗΧΑΝΙΚΩΝ</a:t>
            </a:r>
            <a:br>
              <a:rPr lang="el-GR" sz="9600" dirty="0" smtClean="0">
                <a:latin typeface="Calibri" pitchFamily="34" charset="0"/>
                <a:cs typeface="Calibri" pitchFamily="34" charset="0"/>
              </a:rPr>
            </a:br>
            <a:r>
              <a:rPr lang="el-GR" sz="9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9600" dirty="0" smtClean="0">
                <a:latin typeface="Calibri" pitchFamily="34" charset="0"/>
                <a:cs typeface="Calibri" pitchFamily="34" charset="0"/>
              </a:rPr>
            </a:br>
            <a:endParaRPr lang="el-GR" sz="9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879" y="5949280"/>
            <a:ext cx="513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ΕΠΙΒΛΕΠΩΝ ΚΑΘΗΓΗΤΗΣ: Δρ. ΣΟΦΟΚΛΗΣ ΜΑΚΡΙΔΗΣ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Διεργασίες παρασκευής: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Τήξη βολταϊκού τόξου-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Arc melting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Font typeface="Wingdings" pitchFamily="2" charset="2"/>
              <a:buChar char="ü"/>
            </a:pP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Μηχανική άλεση-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Ball milling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Για δύο ώρες στις 250 στροφές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λεπτό</a:t>
            </a:r>
          </a:p>
          <a:p>
            <a:pPr marL="457200" indent="-457200" algn="ctr">
              <a:buClrTx/>
              <a:buFont typeface="Wingdings" pitchFamily="2" charset="2"/>
              <a:buChar char="ü"/>
            </a:pPr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Θερμική ανόπτηση</a:t>
            </a:r>
          </a:p>
          <a:p>
            <a:pPr marL="0" indent="0" algn="ctr">
              <a:buClrTx/>
              <a:buNone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Στους 900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°C</a:t>
            </a:r>
            <a:endParaRPr lang="el-G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ΠΕΙΡΑΜΑΤΙΚΗ ΔΙΑΔΙΚΑΣΙΑ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Διεργασίες μελέτης:</a:t>
            </a:r>
            <a:endParaRPr lang="el-GR" dirty="0">
              <a:solidFill>
                <a:schemeClr val="bg1"/>
              </a:solidFill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Περίθλαση ακτίνων Χ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(XRD)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Μαθαίνουμε μέσω της διαδικασίας την ατομική δομή και γίνεται ταυτοποίηση του υλικού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Ηλεκτρονική μικροσκοπία σάρωσης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(SEM)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Μελέτη της μορφολογίας του υλικού και υπολογισμός της ακριβούς σύστασης του υλικού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Μαγνητόμετρο δονούμενου δείγματος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(VSM)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Για τον χαρακτηρισμό των μαγνητικών ιδιοτήτων του υλικού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ΠΕΙΡΑΜΑΤΙΚΗ ΔΙΑΔΙΚΑΣΙΑ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4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8722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872208" cy="201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Μετά την ανάλυση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Rietveld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με χρήση του προγράμματος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RIETICA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buClrTx/>
              <a:buFont typeface="Wingdings" pitchFamily="2" charset="2"/>
              <a:buChar char="Ø"/>
            </a:pPr>
            <a:r>
              <a:rPr lang="el-GR" sz="2200" b="1" u="sng" dirty="0" smtClean="0">
                <a:latin typeface="Calibri" pitchFamily="34" charset="0"/>
                <a:cs typeface="Calibri" pitchFamily="34" charset="0"/>
              </a:rPr>
              <a:t>Πλεγματικές σταθερές: </a:t>
            </a:r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a=5,0143 </a:t>
            </a:r>
            <a:r>
              <a:rPr lang="en-US" sz="2200" b="1" u="sng" dirty="0">
                <a:latin typeface="Calibri" pitchFamily="34" charset="0"/>
                <a:cs typeface="Calibri" pitchFamily="34" charset="0"/>
              </a:rPr>
              <a:t>Å</a:t>
            </a:r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, c=3,9798 Å</a:t>
            </a:r>
            <a:endParaRPr lang="el-GR" sz="2200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ClrTx/>
              <a:buNone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Για το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LaNi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a= 5,017 Å, c= 3,986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Å</a:t>
            </a:r>
            <a:endParaRPr lang="el-GR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Περίθλαση ακτίνων Χ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(XRD)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938144" cy="348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02019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Πρόγραμμα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Jade6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2124434"/>
            <a:ext cx="1184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101 :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La</a:t>
            </a:r>
          </a:p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110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Ce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200</a:t>
            </a:r>
            <a:r>
              <a:rPr lang="el-GR" sz="2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Ni</a:t>
            </a:r>
          </a:p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111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Ni</a:t>
            </a:r>
            <a:endParaRPr lang="el-GR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2132856"/>
            <a:ext cx="288032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2051720" y="2636912"/>
            <a:ext cx="288032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2555776" y="2492896"/>
            <a:ext cx="288032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2915816" y="1628800"/>
            <a:ext cx="288032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4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147" y="1978998"/>
            <a:ext cx="3258005" cy="27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Ηλεκτρονική μικροσκοπία σάρωσης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(SEM)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404064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(0.4, 0.6): 5</a:t>
            </a:r>
            <a:endParaRPr lang="el-G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2009" y="5085184"/>
            <a:ext cx="3360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Οι συγκεντρώσεις  των στοιχείων είναι: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 69%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19%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12%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" y="1484784"/>
            <a:ext cx="5340183" cy="39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3140968"/>
            <a:ext cx="122413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2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LN603-3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SEM-</a:t>
            </a:r>
            <a:r>
              <a:rPr lang="el-GR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Χημική ανάλυση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EDS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61926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18573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292494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67544" y="3717032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446657" y="4027635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123728" y="400506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2339752" y="4437112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3419872" y="234888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3779912" y="450912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λεκτρονική μικροσκοπία σάρωσης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1" y="1981225"/>
            <a:ext cx="31527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1450" y="1336412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(0.6, 0.4): 5</a:t>
            </a:r>
            <a:endParaRPr lang="el-G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495950"/>
            <a:ext cx="3837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Οι συγκεντρώσεις των στοιχείων είναι: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 69%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12%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19%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6412"/>
            <a:ext cx="5292080" cy="41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3562375"/>
            <a:ext cx="1224136" cy="2986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8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LN 603-5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SEM- </a:t>
            </a:r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Χημική ανάλυση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EDS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9046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32212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23528" y="3140968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539552" y="285293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539552" y="306896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195736" y="4077072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419872" y="25649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3707904" y="450912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27584" y="2852936"/>
            <a:ext cx="136815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95736" y="2852936"/>
            <a:ext cx="504056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2852936"/>
            <a:ext cx="144016" cy="10031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Ηλεκτρονική μικροσκοπία σάρωσης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Εικόνα 46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560" y="1815781"/>
            <a:ext cx="3183255" cy="322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5305" y="1228396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(0.7, 0.3): 5</a:t>
            </a:r>
            <a:endParaRPr lang="el-G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73216"/>
            <a:ext cx="3837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Calibri" pitchFamily="34" charset="0"/>
                <a:cs typeface="Calibri" pitchFamily="34" charset="0"/>
              </a:rPr>
              <a:t>Οι συγκεντρώσεις των στοιχείων είναι: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67%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23%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5"/>
            <a:ext cx="5311346" cy="38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6256" y="3428998"/>
            <a:ext cx="1296144" cy="2880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5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LN603-6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SEM- </a:t>
            </a:r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Χημική ανάλυση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EDS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1926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27307"/>
            <a:ext cx="18478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39552" y="2780928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267744" y="270892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83768" y="364502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6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Μαγνητόμετρο δονούμενου δείγματος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VSM)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3487488" cy="254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87" y="1196752"/>
            <a:ext cx="3419872" cy="24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75796"/>
            <a:ext cx="3487487" cy="24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75796"/>
            <a:ext cx="3396502" cy="23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7709" y="16288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3281" y="407707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1620651"/>
            <a:ext cx="2236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Συνεκτικό πεδίο: 0.13 Τ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Μέγιστη μαγνήτιση:   0.7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Am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/kg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Παραμένουσα μαγνήτιση: 0.19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Am</a:t>
            </a: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/kg</a:t>
            </a: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547" y="4206984"/>
            <a:ext cx="2236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Το συνεκτικό πεδίο και η μέγιστη μαγνήτιση μειώθηκαν με αύξηση της θερμοκρασίας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6237312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(0.4, 0.6):5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Ανάλυση μαγνητοθερμικού φαινομένου</a:t>
            </a: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Σύνθεση-χαρακτηρισμός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Ce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La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1-x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Ni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5</a:t>
            </a:r>
            <a:endParaRPr lang="el-GR" sz="2400" baseline="-25000" dirty="0" smtClean="0">
              <a:latin typeface="Calibri" pitchFamily="34" charset="0"/>
              <a:cs typeface="Calibri" pitchFamily="34" charset="0"/>
            </a:endParaRPr>
          </a:p>
          <a:p>
            <a:pPr marL="757238" lvl="1" indent="-357188" algn="ctr">
              <a:buClrTx/>
              <a:buFont typeface="Wingdings" pitchFamily="2" charset="2"/>
              <a:buChar char="ü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Περίθλαση ακτίνων Χ-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XRD PATTERNS</a:t>
            </a:r>
          </a:p>
          <a:p>
            <a:pPr lvl="1" indent="-342900" algn="ctr">
              <a:buClrTx/>
              <a:buFont typeface="Wingdings" pitchFamily="2" charset="2"/>
              <a:buChar char="ü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Ηλεκτρονική μικροσκοπία σάρωσης-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SEM MEASUREMENTS</a:t>
            </a:r>
          </a:p>
          <a:p>
            <a:pPr lvl="1" indent="-342900" algn="ctr">
              <a:buClrTx/>
              <a:buFont typeface="Wingdings" pitchFamily="2" charset="2"/>
              <a:buChar char="ü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Μαγνητόμετρο δονούμενου δείγματος-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VSM MEASUREMENTS</a:t>
            </a:r>
          </a:p>
          <a:p>
            <a:pPr marL="400050" lvl="1" indent="0">
              <a:buClrTx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buClrTx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Σχολιασμός αποτελεσμάτων 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ΣΚΟΠΟΣ ΤΗΣ ΕΡΓΑΣΙΑΣ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Μαγνητόμετρο δονούμενου δείγματος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VSM)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7" y="1613667"/>
            <a:ext cx="3131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3667"/>
            <a:ext cx="3131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8" y="4202864"/>
            <a:ext cx="3137132" cy="24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21564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Παραμαγνητική συμπεριφορά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313860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Μέγιστη μαγνήτιση: 0.18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Am</a:t>
            </a: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/kg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4895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Μειώνεται με αύξηση της θερμοκρασίας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622425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(0.6, 0.4):5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111" y="197178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197178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5091" y="448954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/>
              <a:t>°C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08" y="4304670"/>
            <a:ext cx="3124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3747" y="4535706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cs typeface="Calibri" pitchFamily="34" charset="0"/>
              </a:rPr>
              <a:t>150 </a:t>
            </a:r>
            <a:r>
              <a:rPr lang="en-US" b="1" dirty="0">
                <a:latin typeface="+mj-lt"/>
              </a:rPr>
              <a:t>°C</a:t>
            </a:r>
            <a:endParaRPr lang="el-GR" b="1" dirty="0">
              <a:latin typeface="+mj-lt"/>
            </a:endParaRPr>
          </a:p>
          <a:p>
            <a:r>
              <a:rPr lang="en-US" b="1" dirty="0" smtClean="0">
                <a:latin typeface="+mj-lt"/>
                <a:cs typeface="Calibri" pitchFamily="34" charset="0"/>
              </a:rPr>
              <a:t> </a:t>
            </a:r>
            <a:endParaRPr lang="el-GR" b="1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Μαγνητόμετρο δονούμενου δείγματος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VSM)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" y="1685675"/>
            <a:ext cx="3059832" cy="244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1" y="1753670"/>
            <a:ext cx="305983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" y="4129934"/>
            <a:ext cx="3072734" cy="246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85" y="206084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06084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7219" y="453177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/>
              <a:t>°C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1564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Παραμαγνητική συμπεριφορά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13860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Μέγιστη μαγνήτιση: 0.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Am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/kg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2233" y="44895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Μειώνεται με αύξηση της θερμοκρασίας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622425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(0.7, 0.3):5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84" y="4266347"/>
            <a:ext cx="2895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53177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150 °C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221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Μαγνητόμετρο δονούμενου δείγματος- Μαγνητοθερμικό φαινόμενο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3730994" cy="30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93" y="1412775"/>
            <a:ext cx="3853361" cy="31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3399383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(0.6, 0.4):5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356" y="342900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(0.7, 0.3):5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683" y="4553099"/>
            <a:ext cx="807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Για κάθε δείγμα πραγματοποιήθηκαν μετρήσεις σε θερμοκρασία δωματίου 25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°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, με μαγνητικό πεδίο 0 Τ και 1 Τ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Tx/>
                  <a:buFont typeface="Wingdings" pitchFamily="2" charset="2"/>
                  <a:buChar char="Ø"/>
                </a:pPr>
                <a:r>
                  <a:rPr lang="el-GR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Μεταβολή εντροπίας:</a:t>
                </a:r>
                <a:endPara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ClrTx/>
                  <a:buNone/>
                </a:pPr>
                <a:endParaRPr lang="en-U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l-GR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l-GR" sz="3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l-GR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l-GR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𝑑𝑀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l-GR" sz="3600" i="1">
                          <a:solidFill>
                            <a:schemeClr val="tx1"/>
                          </a:solidFill>
                          <a:latin typeface="Cambria Math"/>
                        </a:rPr>
                        <m:t>𝑑𝐻</m:t>
                      </m:r>
                    </m:oMath>
                  </m:oMathPara>
                </a14:m>
                <a:endParaRPr lang="el-GR" sz="36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571500" indent="-571500">
                  <a:buClrTx/>
                  <a:buFont typeface="Wingdings" pitchFamily="2" charset="2"/>
                  <a:buChar char="Ø"/>
                </a:pPr>
                <a:endParaRPr lang="el-GR" sz="36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Tx/>
                  <a:buFont typeface="Wingdings" pitchFamily="2" charset="2"/>
                  <a:buChar char="Ø"/>
                </a:pPr>
                <a:r>
                  <a:rPr lang="el-GR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S= 2</a:t>
                </a:r>
                <a:r>
                  <a:rPr lang="el-GR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n-US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5 </a:t>
                </a:r>
                <a:r>
                  <a:rPr lang="en-US" sz="3600" b="1" u="sng" dirty="0" smtClean="0"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lang="en-US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/kg </a:t>
                </a:r>
                <a:r>
                  <a:rPr lang="en-US" sz="3600" b="1" u="sng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l-GR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0-1</a:t>
                </a:r>
                <a:r>
                  <a:rPr lang="en-US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T </a:t>
                </a:r>
                <a:r>
                  <a:rPr lang="el-GR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στους 25 </a:t>
                </a:r>
                <a:r>
                  <a:rPr lang="en-US" sz="3600" b="1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°</a:t>
                </a:r>
                <a:r>
                  <a:rPr lang="en-US" sz="3600" b="1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endParaRPr lang="el-GR" sz="3600" b="1" u="sng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571500" indent="-571500">
                  <a:buClrTx/>
                  <a:buFont typeface="Wingdings" pitchFamily="2" charset="2"/>
                  <a:buChar char="Ø"/>
                </a:pPr>
                <a:endParaRPr lang="el-GR" sz="3600" b="1" u="sng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Tx/>
                  <a:buFont typeface="Wingdings" pitchFamily="2" charset="2"/>
                  <a:buChar char="Ø"/>
                </a:pPr>
                <a:r>
                  <a:rPr lang="el-GR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Δ</a:t>
                </a:r>
                <a:r>
                  <a:rPr lang="en-US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S= 5</a:t>
                </a:r>
                <a:r>
                  <a:rPr lang="el-GR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n-US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7 </a:t>
                </a:r>
                <a:r>
                  <a:rPr lang="en-US" sz="3600" u="sng" dirty="0"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lang="en-US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/kg </a:t>
                </a:r>
                <a:r>
                  <a:rPr lang="en-US" sz="3600" u="sng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l-GR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0-</a:t>
                </a:r>
                <a:r>
                  <a:rPr lang="en-US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5 </a:t>
                </a:r>
                <a:r>
                  <a:rPr lang="en-US" sz="3600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 </a:t>
                </a:r>
                <a:r>
                  <a:rPr lang="el-GR" sz="3600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στους 25 </a:t>
                </a:r>
                <a:r>
                  <a:rPr lang="en-US" sz="3600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°</a:t>
                </a:r>
                <a:r>
                  <a:rPr lang="en-US" sz="3600" u="sng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endParaRPr lang="el-GR" sz="3600" u="sng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Μαγνητοθερμικό φαινόμενο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74441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μαγνητοθερμικό φαινόμενο έχει πολύ σημαντικές εφαρμογές και προοπτικές</a:t>
            </a:r>
          </a:p>
          <a:p>
            <a:pPr marL="457200" indent="-457200">
              <a:buClrTx/>
              <a:buFont typeface="Wingdings" pitchFamily="2" charset="2"/>
              <a:buChar char="ü"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Παρατηρήθηκε από τις μετρήσεις μεγάλη διαφορά στη σύσταση των δειγμάτων και παραμαγνητική συμπεριφορά στα δυο τελευταία δείγματα</a:t>
            </a:r>
          </a:p>
          <a:p>
            <a:pPr>
              <a:buClrTx/>
              <a:buFont typeface="Wingdings" pitchFamily="2" charset="2"/>
              <a:buChar char="ü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S= 2.5 </a:t>
            </a:r>
            <a:r>
              <a:rPr lang="en-US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/kg K,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1 Τ και 25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ΣΥΜΠΕΡΑΣΜΑΤΑ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537321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>
                <a:latin typeface="Calibri" pitchFamily="34" charset="0"/>
                <a:cs typeface="Calibri" pitchFamily="34" charset="0"/>
              </a:rPr>
              <a:t>Συμμετοχή σε συνέδρια: </a:t>
            </a:r>
          </a:p>
          <a:p>
            <a:pPr algn="ctr"/>
            <a:r>
              <a:rPr lang="en-US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Συνέδριο 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Φ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υσικής 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Σ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τερεάς 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Κ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ατάστασης 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Επιστήμης Υλικών στη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ν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 Π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ά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τρα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7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6119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l-GR" sz="900" i="1" u="sng" dirty="0"/>
              <a:t>Βιβλιογραφικές πηγές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[1]</a:t>
            </a:r>
            <a:r>
              <a:rPr lang="en-US" sz="900" dirty="0"/>
              <a:t> Karl G. </a:t>
            </a:r>
            <a:r>
              <a:rPr lang="en-US" sz="900" dirty="0" err="1"/>
              <a:t>Sandeman</a:t>
            </a:r>
            <a:r>
              <a:rPr lang="en-US" sz="900" dirty="0"/>
              <a:t>, “</a:t>
            </a:r>
            <a:r>
              <a:rPr lang="en-US" sz="900" dirty="0" err="1"/>
              <a:t>Magnetocaloric</a:t>
            </a:r>
            <a:r>
              <a:rPr lang="en-US" sz="900" dirty="0"/>
              <a:t> materials: the search of the new systems”, </a:t>
            </a:r>
            <a:r>
              <a:rPr lang="en-US" sz="900" dirty="0" err="1"/>
              <a:t>Scripta</a:t>
            </a:r>
            <a:r>
              <a:rPr lang="en-US" sz="900" dirty="0"/>
              <a:t> </a:t>
            </a:r>
            <a:r>
              <a:rPr lang="en-US" sz="900" dirty="0" err="1"/>
              <a:t>Materialia</a:t>
            </a:r>
            <a:r>
              <a:rPr lang="en-US" sz="900" dirty="0"/>
              <a:t> (2012)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[2]</a:t>
            </a:r>
            <a:r>
              <a:rPr lang="en-US" sz="900" dirty="0"/>
              <a:t> N.A. de Oliveira, P.J von Ranke, “</a:t>
            </a:r>
            <a:r>
              <a:rPr lang="en-US" sz="900" dirty="0" err="1"/>
              <a:t>Theoritical</a:t>
            </a:r>
            <a:r>
              <a:rPr lang="en-US" sz="900" dirty="0"/>
              <a:t> aspects of the </a:t>
            </a:r>
            <a:r>
              <a:rPr lang="en-US" sz="900" dirty="0" err="1"/>
              <a:t>magnetocaloric</a:t>
            </a:r>
            <a:r>
              <a:rPr lang="en-US" sz="900" dirty="0"/>
              <a:t> effect”, Physics Reports 489 (2010) 89-159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 smtClean="0"/>
              <a:t>[</a:t>
            </a:r>
            <a:r>
              <a:rPr lang="en-US" sz="900" b="1" dirty="0"/>
              <a:t>3]</a:t>
            </a:r>
            <a:r>
              <a:rPr lang="en-US" sz="900" dirty="0"/>
              <a:t> E.P. </a:t>
            </a:r>
            <a:r>
              <a:rPr lang="en-US" sz="900" dirty="0" err="1"/>
              <a:t>Nobrega</a:t>
            </a:r>
            <a:r>
              <a:rPr lang="en-US" sz="900" dirty="0"/>
              <a:t>, N.A. de Oliveira, P.J. von Ranke, A. </a:t>
            </a:r>
            <a:r>
              <a:rPr lang="en-US" sz="900" dirty="0" err="1"/>
              <a:t>Troper</a:t>
            </a:r>
            <a:r>
              <a:rPr lang="en-US" sz="900" dirty="0"/>
              <a:t>, “</a:t>
            </a:r>
            <a:r>
              <a:rPr lang="en-US" sz="900" dirty="0" err="1"/>
              <a:t>Magnetocaloric</a:t>
            </a:r>
            <a:r>
              <a:rPr lang="en-US" sz="900" dirty="0"/>
              <a:t> effect in rare earth based compounds: A Monte Carlo study”, </a:t>
            </a:r>
            <a:r>
              <a:rPr lang="en-US" sz="900" dirty="0" err="1"/>
              <a:t>Physica</a:t>
            </a:r>
            <a:r>
              <a:rPr lang="en-US" sz="900" dirty="0"/>
              <a:t> B 378-380 (2006) 716-717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 smtClean="0"/>
              <a:t>[</a:t>
            </a:r>
            <a:r>
              <a:rPr lang="en-US" sz="900" b="1" dirty="0"/>
              <a:t>4] </a:t>
            </a:r>
            <a:r>
              <a:rPr lang="en-US" sz="900" dirty="0"/>
              <a:t>Andrej </a:t>
            </a:r>
            <a:r>
              <a:rPr lang="en-US" sz="900" dirty="0" err="1"/>
              <a:t>Kitanovski</a:t>
            </a:r>
            <a:r>
              <a:rPr lang="en-US" sz="900" dirty="0"/>
              <a:t>, Peter W. </a:t>
            </a:r>
            <a:r>
              <a:rPr lang="en-US" sz="900" dirty="0" err="1"/>
              <a:t>Egolf</a:t>
            </a:r>
            <a:r>
              <a:rPr lang="en-US" sz="900" dirty="0"/>
              <a:t>, “Innovative ideas for future research on </a:t>
            </a:r>
            <a:r>
              <a:rPr lang="en-US" sz="900" dirty="0" err="1"/>
              <a:t>magnetocaloric</a:t>
            </a:r>
            <a:r>
              <a:rPr lang="en-US" sz="900" dirty="0"/>
              <a:t> technologies”, International journal of refrigeration 33 (2010) 449-464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[5]</a:t>
            </a:r>
            <a:r>
              <a:rPr lang="en-US" sz="900" dirty="0"/>
              <a:t> H. Wada, S. </a:t>
            </a:r>
            <a:r>
              <a:rPr lang="en-US" sz="900" dirty="0" err="1"/>
              <a:t>Tomekawa</a:t>
            </a:r>
            <a:r>
              <a:rPr lang="en-US" sz="900" dirty="0"/>
              <a:t>, </a:t>
            </a:r>
            <a:r>
              <a:rPr lang="en-US" sz="900" dirty="0" err="1"/>
              <a:t>M.Shiga</a:t>
            </a:r>
            <a:r>
              <a:rPr lang="en-US" sz="900" dirty="0"/>
              <a:t>, “</a:t>
            </a:r>
            <a:r>
              <a:rPr lang="en-US" sz="900" dirty="0" err="1"/>
              <a:t>Magnetocaloric</a:t>
            </a:r>
            <a:r>
              <a:rPr lang="en-US" sz="900" dirty="0"/>
              <a:t> properties of a first order magnetic transition system”, Cryogenics 39 (1999) 915-919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[6]</a:t>
            </a:r>
            <a:r>
              <a:rPr lang="en-US" sz="900" dirty="0"/>
              <a:t> L.G. de Medeiros </a:t>
            </a:r>
            <a:r>
              <a:rPr lang="en-US" sz="900" dirty="0" err="1"/>
              <a:t>Jr</a:t>
            </a:r>
            <a:r>
              <a:rPr lang="en-US" sz="900" dirty="0"/>
              <a:t>, N.A. de Oliveira, A. </a:t>
            </a:r>
            <a:r>
              <a:rPr lang="en-US" sz="900" dirty="0" err="1"/>
              <a:t>Troper</a:t>
            </a:r>
            <a:r>
              <a:rPr lang="en-US" sz="900" dirty="0"/>
              <a:t>, “Giant </a:t>
            </a:r>
            <a:r>
              <a:rPr lang="en-US" sz="900" dirty="0" err="1"/>
              <a:t>magnetocaloric</a:t>
            </a:r>
            <a:r>
              <a:rPr lang="en-US" sz="900" dirty="0"/>
              <a:t> and </a:t>
            </a:r>
            <a:r>
              <a:rPr lang="en-US" sz="900" dirty="0" err="1"/>
              <a:t>barocaloric</a:t>
            </a:r>
            <a:r>
              <a:rPr lang="en-US" sz="900" dirty="0"/>
              <a:t> effect  in </a:t>
            </a:r>
            <a:r>
              <a:rPr lang="en-US" sz="900" dirty="0" err="1"/>
              <a:t>MnAs</a:t>
            </a:r>
            <a:r>
              <a:rPr lang="en-US" sz="900" dirty="0"/>
              <a:t>”, Journal of Alloys and </a:t>
            </a:r>
            <a:r>
              <a:rPr lang="en-US" sz="900" dirty="0" err="1"/>
              <a:t>Compoynds</a:t>
            </a:r>
            <a:r>
              <a:rPr lang="en-US" sz="900" dirty="0"/>
              <a:t> 501 (2010) 177-182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 smtClean="0"/>
              <a:t>[</a:t>
            </a:r>
            <a:r>
              <a:rPr lang="en-US" sz="900" b="1" dirty="0"/>
              <a:t>7]</a:t>
            </a:r>
            <a:r>
              <a:rPr lang="en-US" sz="900" dirty="0"/>
              <a:t> Benjamin </a:t>
            </a:r>
            <a:r>
              <a:rPr lang="en-US" sz="900" dirty="0" err="1"/>
              <a:t>Podmijsak</a:t>
            </a:r>
            <a:r>
              <a:rPr lang="en-US" sz="900" dirty="0"/>
              <a:t> , “The </a:t>
            </a:r>
            <a:r>
              <a:rPr lang="en-US" sz="900" dirty="0" err="1"/>
              <a:t>magnetocaloric</a:t>
            </a:r>
            <a:r>
              <a:rPr lang="en-US" sz="900" dirty="0"/>
              <a:t> effect”, Seminar of the lecture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[8]</a:t>
            </a:r>
            <a:r>
              <a:rPr lang="en-US" sz="900" dirty="0"/>
              <a:t> N.A.de Oliveira, “</a:t>
            </a:r>
            <a:r>
              <a:rPr lang="en-US" sz="900" dirty="0" err="1"/>
              <a:t>Magetocaloric</a:t>
            </a:r>
            <a:r>
              <a:rPr lang="en-US" sz="900" dirty="0"/>
              <a:t> effect in rare earth doped compounds”, Journal of Alloys and Compounds 455 (2008) 81-86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[9]</a:t>
            </a:r>
            <a:r>
              <a:rPr lang="en-US" sz="900" dirty="0"/>
              <a:t> L.T. Tai, B.T. Hang, N.P. </a:t>
            </a:r>
            <a:r>
              <a:rPr lang="en-US" sz="900" dirty="0" err="1"/>
              <a:t>Thuy</a:t>
            </a:r>
            <a:r>
              <a:rPr lang="en-US" sz="900" dirty="0"/>
              <a:t>, T.D. </a:t>
            </a:r>
            <a:r>
              <a:rPr lang="en-US" sz="900" dirty="0" err="1"/>
              <a:t>Hien</a:t>
            </a:r>
            <a:r>
              <a:rPr lang="en-US" sz="900" dirty="0"/>
              <a:t>, “ Magnetic properties of LaNi5-based compounds”, Journal of Magnetism and Magnetic Materials 262 (2003) 485-489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[10]</a:t>
            </a:r>
            <a:r>
              <a:rPr lang="en-US" sz="900" dirty="0"/>
              <a:t> </a:t>
            </a:r>
            <a:r>
              <a:rPr lang="en-US" sz="900" dirty="0" err="1"/>
              <a:t>Prof.Dr</a:t>
            </a:r>
            <a:r>
              <a:rPr lang="en-US" sz="900" dirty="0"/>
              <a:t>. Romulus </a:t>
            </a:r>
            <a:r>
              <a:rPr lang="en-US" sz="900" dirty="0" err="1"/>
              <a:t>Tetean</a:t>
            </a:r>
            <a:r>
              <a:rPr lang="en-US" sz="900" dirty="0"/>
              <a:t>, </a:t>
            </a:r>
            <a:r>
              <a:rPr lang="en-US" sz="900" dirty="0" err="1"/>
              <a:t>Andrian</a:t>
            </a:r>
            <a:r>
              <a:rPr lang="en-US" sz="900" dirty="0"/>
              <a:t> </a:t>
            </a:r>
            <a:r>
              <a:rPr lang="en-US" sz="900" dirty="0" err="1"/>
              <a:t>Bezergheanu</a:t>
            </a:r>
            <a:r>
              <a:rPr lang="en-US" sz="900" dirty="0"/>
              <a:t>, “</a:t>
            </a:r>
            <a:r>
              <a:rPr lang="en-US" sz="900" dirty="0" err="1"/>
              <a:t>Magnetocaloric</a:t>
            </a:r>
            <a:r>
              <a:rPr lang="en-US" sz="900" dirty="0"/>
              <a:t> effect in-3d transition metal intermetallic and </a:t>
            </a:r>
            <a:r>
              <a:rPr lang="en-US" sz="900" dirty="0" err="1"/>
              <a:t>oxidic</a:t>
            </a:r>
            <a:r>
              <a:rPr lang="en-US" sz="900" dirty="0"/>
              <a:t> compounds”,  Babes-</a:t>
            </a:r>
            <a:r>
              <a:rPr lang="en-US" sz="900" dirty="0" err="1"/>
              <a:t>Bolyai</a:t>
            </a:r>
            <a:r>
              <a:rPr lang="en-US" sz="900" dirty="0"/>
              <a:t> University of Cluj-Napoca  (2012)</a:t>
            </a:r>
            <a:endParaRPr lang="el-GR" sz="900" dirty="0"/>
          </a:p>
          <a:p>
            <a:pPr marL="109728" indent="0">
              <a:buNone/>
            </a:pPr>
            <a:r>
              <a:rPr lang="el-GR" sz="900" b="1" dirty="0"/>
              <a:t>[11]</a:t>
            </a:r>
            <a:r>
              <a:rPr lang="el-GR" sz="900" dirty="0"/>
              <a:t> </a:t>
            </a:r>
            <a:r>
              <a:rPr lang="en-US" sz="900" dirty="0"/>
              <a:t>K</a:t>
            </a:r>
            <a:r>
              <a:rPr lang="el-GR" sz="900" dirty="0"/>
              <a:t>αρλα Αναστασια, Σιαμπιρη Ανθη, “Εφαρμοσμενος Μαγνητισμος- Μαγνητικη Ψυξη”, </a:t>
            </a:r>
            <a:r>
              <a:rPr lang="en-US" sz="900" dirty="0"/>
              <a:t>A</a:t>
            </a:r>
            <a:r>
              <a:rPr lang="el-GR" sz="900" dirty="0"/>
              <a:t>ριστοτελειο Πανεπιστημιο Θεσσαλονικης Τμημα Φυσικης</a:t>
            </a:r>
          </a:p>
          <a:p>
            <a:pPr marL="109728" indent="0">
              <a:buNone/>
            </a:pPr>
            <a:r>
              <a:rPr lang="en-US" sz="900" b="1" dirty="0"/>
              <a:t>[12] </a:t>
            </a:r>
            <a:r>
              <a:rPr lang="en-US" sz="900" dirty="0" err="1"/>
              <a:t>I.P.Jain</a:t>
            </a:r>
            <a:r>
              <a:rPr lang="en-US" sz="900" dirty="0"/>
              <a:t>, </a:t>
            </a:r>
            <a:r>
              <a:rPr lang="en-US" sz="900" dirty="0" err="1"/>
              <a:t>R.K.Jain</a:t>
            </a:r>
            <a:r>
              <a:rPr lang="en-US" sz="900" dirty="0"/>
              <a:t>, </a:t>
            </a:r>
            <a:r>
              <a:rPr lang="en-US" sz="900" dirty="0" err="1"/>
              <a:t>Ankur</a:t>
            </a:r>
            <a:r>
              <a:rPr lang="en-US" sz="900" dirty="0"/>
              <a:t> Jain, </a:t>
            </a:r>
            <a:r>
              <a:rPr lang="en-US" sz="900" dirty="0" err="1"/>
              <a:t>Shivani</a:t>
            </a:r>
            <a:r>
              <a:rPr lang="en-US" sz="900" dirty="0"/>
              <a:t> </a:t>
            </a:r>
            <a:r>
              <a:rPr lang="en-US" sz="900" dirty="0" err="1"/>
              <a:t>Agarwal</a:t>
            </a:r>
            <a:r>
              <a:rPr lang="en-US" sz="900" dirty="0"/>
              <a:t>, V. </a:t>
            </a:r>
            <a:r>
              <a:rPr lang="en-US" sz="900" dirty="0" err="1"/>
              <a:t>Ganesan</a:t>
            </a:r>
            <a:r>
              <a:rPr lang="en-US" sz="900" dirty="0"/>
              <a:t>, “Characterization and hydrogenation of CeNi</a:t>
            </a:r>
            <a:r>
              <a:rPr lang="en-US" sz="900" baseline="-25000" dirty="0"/>
              <a:t>5</a:t>
            </a:r>
            <a:r>
              <a:rPr lang="en-US" sz="900" dirty="0"/>
              <a:t>Cr</a:t>
            </a:r>
            <a:r>
              <a:rPr lang="en-US" sz="900" baseline="-25000" dirty="0"/>
              <a:t>x</a:t>
            </a:r>
            <a:r>
              <a:rPr lang="en-US" sz="900" dirty="0"/>
              <a:t> (x=0,1,2) alloys”, University of Rajasthan, India (2004)</a:t>
            </a:r>
            <a:endParaRPr lang="el-GR" sz="900" dirty="0"/>
          </a:p>
          <a:p>
            <a:pPr marL="109728" indent="0">
              <a:buNone/>
            </a:pPr>
            <a:r>
              <a:rPr lang="en-US" sz="900" b="1" dirty="0"/>
              <a:t>[13] </a:t>
            </a:r>
            <a:r>
              <a:rPr lang="en-US" sz="900" dirty="0" err="1"/>
              <a:t>K.R.Clay</a:t>
            </a:r>
            <a:r>
              <a:rPr lang="en-US" sz="900" dirty="0"/>
              <a:t>, </a:t>
            </a:r>
            <a:r>
              <a:rPr lang="en-US" sz="900" dirty="0" err="1"/>
              <a:t>A.J.Goudy</a:t>
            </a:r>
            <a:r>
              <a:rPr lang="en-US" sz="900" dirty="0"/>
              <a:t>, </a:t>
            </a:r>
            <a:r>
              <a:rPr lang="en-US" sz="900" dirty="0" err="1"/>
              <a:t>R.G.Schweibenz</a:t>
            </a:r>
            <a:r>
              <a:rPr lang="en-US" sz="900" dirty="0"/>
              <a:t>, </a:t>
            </a:r>
            <a:r>
              <a:rPr lang="en-US" sz="900" dirty="0" err="1"/>
              <a:t>A.Zarynow</a:t>
            </a:r>
            <a:r>
              <a:rPr lang="en-US" sz="900" dirty="0"/>
              <a:t>, “The effect of partial </a:t>
            </a:r>
            <a:r>
              <a:rPr lang="en-US" sz="900" dirty="0" err="1"/>
              <a:t>replazement</a:t>
            </a:r>
            <a:r>
              <a:rPr lang="en-US" sz="900" dirty="0"/>
              <a:t> of lanthanum in LaNi</a:t>
            </a:r>
            <a:r>
              <a:rPr lang="en-US" sz="900" baseline="-25000" dirty="0"/>
              <a:t>5</a:t>
            </a:r>
            <a:r>
              <a:rPr lang="en-US" sz="900" dirty="0"/>
              <a:t>-H with Cerium, </a:t>
            </a:r>
            <a:r>
              <a:rPr lang="en-US" sz="900" dirty="0" err="1"/>
              <a:t>Praseodynium</a:t>
            </a:r>
            <a:r>
              <a:rPr lang="en-US" sz="900" dirty="0"/>
              <a:t> and Neodymium”, Journal of the Less-Common </a:t>
            </a:r>
            <a:r>
              <a:rPr lang="en-US" sz="900" dirty="0" err="1"/>
              <a:t>Metlas</a:t>
            </a:r>
            <a:r>
              <a:rPr lang="en-US" sz="900" dirty="0"/>
              <a:t> (1990) 153-162</a:t>
            </a:r>
            <a:endParaRPr lang="el-GR" sz="900" dirty="0"/>
          </a:p>
          <a:p>
            <a:pPr marL="3233738" indent="0">
              <a:buNone/>
            </a:pPr>
            <a:r>
              <a:rPr lang="en-US" sz="900" dirty="0"/>
              <a:t> </a:t>
            </a:r>
            <a:r>
              <a:rPr lang="el-GR" sz="900" i="1" u="sng" dirty="0" smtClean="0"/>
              <a:t>Ηλεκτρονικές </a:t>
            </a:r>
            <a:r>
              <a:rPr lang="el-GR" sz="900" i="1" u="sng" dirty="0"/>
              <a:t>πηγες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[14]</a:t>
            </a:r>
            <a:r>
              <a:rPr lang="el-GR" sz="900" dirty="0"/>
              <a:t> </a:t>
            </a:r>
            <a:r>
              <a:rPr lang="en-US" sz="900" u="sng" dirty="0">
                <a:hlinkClick r:id="rId2"/>
              </a:rPr>
              <a:t>http</a:t>
            </a:r>
            <a:r>
              <a:rPr lang="el-GR" sz="900" u="sng" dirty="0">
                <a:hlinkClick r:id="rId2"/>
              </a:rPr>
              <a:t>://</a:t>
            </a:r>
            <a:r>
              <a:rPr lang="en-US" sz="900" u="sng" dirty="0" err="1">
                <a:hlinkClick r:id="rId2"/>
              </a:rPr>
              <a:t>ec</a:t>
            </a:r>
            <a:r>
              <a:rPr lang="el-GR" sz="900" u="sng" dirty="0">
                <a:hlinkClick r:id="rId2"/>
              </a:rPr>
              <a:t>.</a:t>
            </a:r>
            <a:r>
              <a:rPr lang="en-US" sz="900" u="sng" dirty="0" err="1">
                <a:hlinkClick r:id="rId2"/>
              </a:rPr>
              <a:t>europa</a:t>
            </a:r>
            <a:r>
              <a:rPr lang="el-GR" sz="900" u="sng" dirty="0">
                <a:hlinkClick r:id="rId2"/>
              </a:rPr>
              <a:t>.</a:t>
            </a:r>
            <a:r>
              <a:rPr lang="en-US" sz="900" u="sng" dirty="0" err="1">
                <a:hlinkClick r:id="rId2"/>
              </a:rPr>
              <a:t>eu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[15]</a:t>
            </a:r>
            <a:r>
              <a:rPr lang="en-US" sz="900" u="sng" dirty="0">
                <a:hlinkClick r:id="rId3"/>
              </a:rPr>
              <a:t>http</a:t>
            </a:r>
            <a:r>
              <a:rPr lang="el-GR" sz="900" u="sng" dirty="0">
                <a:hlinkClick r:id="rId3"/>
              </a:rPr>
              <a:t>://</a:t>
            </a:r>
            <a:r>
              <a:rPr lang="en-US" sz="900" u="sng" dirty="0">
                <a:hlinkClick r:id="rId3"/>
              </a:rPr>
              <a:t>www</a:t>
            </a:r>
            <a:r>
              <a:rPr lang="el-GR" sz="900" u="sng" dirty="0">
                <a:hlinkClick r:id="rId3"/>
              </a:rPr>
              <a:t>.</a:t>
            </a:r>
            <a:r>
              <a:rPr lang="en-US" sz="900" u="sng" dirty="0" err="1">
                <a:hlinkClick r:id="rId3"/>
              </a:rPr>
              <a:t>oikologio</a:t>
            </a:r>
            <a:r>
              <a:rPr lang="el-GR" sz="900" u="sng" dirty="0">
                <a:hlinkClick r:id="rId3"/>
              </a:rPr>
              <a:t>.</a:t>
            </a:r>
            <a:r>
              <a:rPr lang="en-US" sz="900" u="sng" dirty="0">
                <a:hlinkClick r:id="rId3"/>
              </a:rPr>
              <a:t>gr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[16]</a:t>
            </a:r>
            <a:r>
              <a:rPr lang="en-US" sz="900" u="sng" dirty="0">
                <a:hlinkClick r:id="rId4"/>
              </a:rPr>
              <a:t>http</a:t>
            </a:r>
            <a:r>
              <a:rPr lang="el-GR" sz="900" u="sng" dirty="0">
                <a:hlinkClick r:id="rId4"/>
              </a:rPr>
              <a:t>://</a:t>
            </a:r>
            <a:r>
              <a:rPr lang="en-US" sz="900" u="sng" dirty="0">
                <a:hlinkClick r:id="rId4"/>
              </a:rPr>
              <a:t>www</a:t>
            </a:r>
            <a:r>
              <a:rPr lang="el-GR" sz="900" u="sng" dirty="0">
                <a:hlinkClick r:id="rId4"/>
              </a:rPr>
              <a:t>.</a:t>
            </a:r>
            <a:r>
              <a:rPr lang="en-US" sz="900" u="sng" dirty="0" err="1">
                <a:hlinkClick r:id="rId4"/>
              </a:rPr>
              <a:t>bioenergynews</a:t>
            </a:r>
            <a:r>
              <a:rPr lang="el-GR" sz="900" u="sng" dirty="0">
                <a:hlinkClick r:id="rId4"/>
              </a:rPr>
              <a:t>.</a:t>
            </a:r>
            <a:r>
              <a:rPr lang="en-US" sz="900" u="sng" dirty="0" err="1">
                <a:hlinkClick r:id="rId4"/>
              </a:rPr>
              <a:t>blogspot</a:t>
            </a:r>
            <a:r>
              <a:rPr lang="el-GR" sz="900" u="sng" dirty="0">
                <a:hlinkClick r:id="rId4"/>
              </a:rPr>
              <a:t>.</a:t>
            </a:r>
            <a:r>
              <a:rPr lang="en-US" sz="900" u="sng" dirty="0">
                <a:hlinkClick r:id="rId4"/>
              </a:rPr>
              <a:t>com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[17]</a:t>
            </a:r>
            <a:r>
              <a:rPr lang="en-US" sz="900" u="sng" dirty="0">
                <a:hlinkClick r:id="rId5"/>
              </a:rPr>
              <a:t>http</a:t>
            </a:r>
            <a:r>
              <a:rPr lang="el-GR" sz="900" u="sng" dirty="0">
                <a:hlinkClick r:id="rId5"/>
              </a:rPr>
              <a:t>://13</a:t>
            </a:r>
            <a:r>
              <a:rPr lang="en-US" sz="900" u="sng" dirty="0">
                <a:hlinkClick r:id="rId5"/>
              </a:rPr>
              <a:t>tee</a:t>
            </a:r>
            <a:r>
              <a:rPr lang="el-GR" sz="900" u="sng" dirty="0">
                <a:hlinkClick r:id="rId5"/>
              </a:rPr>
              <a:t>-</a:t>
            </a:r>
            <a:r>
              <a:rPr lang="en-US" sz="900" u="sng" dirty="0" err="1">
                <a:hlinkClick r:id="rId5"/>
              </a:rPr>
              <a:t>thess</a:t>
            </a:r>
            <a:r>
              <a:rPr lang="el-GR" sz="900" u="sng" dirty="0">
                <a:hlinkClick r:id="rId5"/>
              </a:rPr>
              <a:t>.</a:t>
            </a:r>
            <a:r>
              <a:rPr lang="en-US" sz="900" u="sng" dirty="0" err="1">
                <a:hlinkClick r:id="rId5"/>
              </a:rPr>
              <a:t>thess</a:t>
            </a:r>
            <a:r>
              <a:rPr lang="el-GR" sz="900" u="sng" dirty="0">
                <a:hlinkClick r:id="rId5"/>
              </a:rPr>
              <a:t>.</a:t>
            </a:r>
            <a:r>
              <a:rPr lang="en-US" sz="900" u="sng" dirty="0" err="1">
                <a:hlinkClick r:id="rId5"/>
              </a:rPr>
              <a:t>sch</a:t>
            </a:r>
            <a:r>
              <a:rPr lang="el-GR" sz="900" u="sng" dirty="0">
                <a:hlinkClick r:id="rId5"/>
              </a:rPr>
              <a:t>.</a:t>
            </a:r>
            <a:r>
              <a:rPr lang="en-US" sz="900" u="sng" dirty="0">
                <a:hlinkClick r:id="rId5"/>
              </a:rPr>
              <a:t>gr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[18]</a:t>
            </a:r>
            <a:r>
              <a:rPr lang="en-US" sz="900" u="sng" dirty="0">
                <a:hlinkClick r:id="rId6"/>
              </a:rPr>
              <a:t>http</a:t>
            </a:r>
            <a:r>
              <a:rPr lang="el-GR" sz="900" u="sng" dirty="0">
                <a:hlinkClick r:id="rId6"/>
              </a:rPr>
              <a:t>://</a:t>
            </a:r>
            <a:r>
              <a:rPr lang="en-US" sz="900" u="sng" dirty="0">
                <a:hlinkClick r:id="rId6"/>
              </a:rPr>
              <a:t>www</a:t>
            </a:r>
            <a:r>
              <a:rPr lang="el-GR" sz="900" u="sng" dirty="0">
                <a:hlinkClick r:id="rId6"/>
              </a:rPr>
              <a:t>.</a:t>
            </a:r>
            <a:r>
              <a:rPr lang="en-US" sz="900" u="sng" dirty="0" err="1">
                <a:hlinkClick r:id="rId6"/>
              </a:rPr>
              <a:t>allaboutenergy</a:t>
            </a:r>
            <a:r>
              <a:rPr lang="el-GR" sz="900" u="sng" dirty="0">
                <a:hlinkClick r:id="rId6"/>
              </a:rPr>
              <a:t>.</a:t>
            </a:r>
            <a:r>
              <a:rPr lang="en-US" sz="900" u="sng" dirty="0">
                <a:hlinkClick r:id="rId6"/>
              </a:rPr>
              <a:t>gr</a:t>
            </a:r>
            <a:endParaRPr lang="el-GR" sz="900" dirty="0"/>
          </a:p>
          <a:p>
            <a:pPr marL="3233738" indent="0">
              <a:buNone/>
            </a:pPr>
            <a:r>
              <a:rPr lang="el-GR" sz="900" b="1" dirty="0"/>
              <a:t>[19}</a:t>
            </a:r>
            <a:r>
              <a:rPr lang="el-GR" sz="900" u="sng" dirty="0">
                <a:hlinkClick r:id="rId7"/>
              </a:rPr>
              <a:t>http://www.geo.auth.gr</a:t>
            </a:r>
            <a:endParaRPr lang="el-GR" sz="900" dirty="0"/>
          </a:p>
          <a:p>
            <a:endParaRPr lang="el-GR" sz="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ΒΙΒΛΙΟΓΡΑΦΙΑ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3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sz="3600" b="1" i="1" dirty="0" smtClean="0">
                <a:solidFill>
                  <a:srgbClr val="FFC000"/>
                </a:solidFill>
              </a:rPr>
              <a:t>ΕΥΧΑΡΙΣΤΩ ΠΟΛΥ ΓΙΑ ΤΗΝ ΠΡΟΣΟΧΗ ΣΑΣ!</a:t>
            </a:r>
          </a:p>
          <a:p>
            <a:pPr marL="0" indent="0" algn="ctr">
              <a:buNone/>
            </a:pPr>
            <a:endParaRPr lang="el-GR" sz="3600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l-GR" sz="3600" b="1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l-GR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Το φαινόμενο κατά το οποίο με την παρουσία μαγνητικού πεδίου συμβαίνουν θερμικές αλλαγές στο υλικό</a:t>
            </a:r>
          </a:p>
          <a:p>
            <a:pPr>
              <a:buClrTx/>
              <a:buFont typeface="Arial" pitchFamily="34" charset="0"/>
              <a:buChar char="•"/>
            </a:pPr>
            <a:endParaRPr lang="el-GR" sz="2800" b="1" dirty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Warburg, 1881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ΜΑΓΝΗΤΟΘΕΡΜΙΚΟ ΦΑΙΝΟΜΕΝΟ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7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885715" cy="40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ΠΩΣ ΔΗΜΙΟΥΡΓΕΙΤΑΙ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98884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Εφαρμογή μαγνητικού μεδίου→</a:t>
            </a:r>
          </a:p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Ευθυγράμμιση μαγνητικών ροπών- μείωση μαγνητικού μέρους της εντροπίας</a:t>
            </a:r>
          </a:p>
          <a:p>
            <a:pPr algn="ctr"/>
            <a:endParaRPr lang="el-GR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Συνολική εντροπία σταθερη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→</a:t>
            </a:r>
          </a:p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Αύξηση εντροπίας κρυσταλλικού πλέγματος</a:t>
            </a:r>
          </a:p>
          <a:p>
            <a:pPr algn="ctr"/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b="1" dirty="0">
                <a:latin typeface="Calibri" pitchFamily="34" charset="0"/>
                <a:cs typeface="Calibri" pitchFamily="34" charset="0"/>
              </a:rPr>
              <a:t>→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αύξηση θερμοκρασίας υλικού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301208"/>
            <a:ext cx="122413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4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58" y="2159509"/>
            <a:ext cx="5191850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ΜΕΤΑΒΟΛΗ ΕΝΤΡΟΠΙΑΣ-ΘΕΡΜΟΚΡΑΣΙΑΣ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2492895"/>
            <a:ext cx="1132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Δ</a:t>
            </a:r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S&lt;0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3974971"/>
            <a:ext cx="11432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Δ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T&gt;0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928739"/>
            <a:ext cx="334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 αύξηση του πεδίου η εντροπία μειώνεται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329" y="1916832"/>
            <a:ext cx="334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πεδίο Β</a:t>
            </a:r>
            <a:r>
              <a:rPr lang="el-G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είναι μεγαλύτερο από το Β</a:t>
            </a:r>
            <a:r>
              <a:rPr lang="el-GR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329" y="4307612"/>
            <a:ext cx="3347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 αύξηση του πεδίου η θερμοκρασία αυξάνεται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2473724" y="3139226"/>
            <a:ext cx="611260" cy="36178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3039746" y="3928806"/>
            <a:ext cx="236110" cy="36933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50735" y="5405996"/>
                <a:ext cx="3489417" cy="975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𝜟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l-G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l-GR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𝒎𝒊𝒏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𝒎𝒂𝒙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𝒅𝑴</m:t>
                                  </m:r>
                                </m:num>
                                <m:den>
                                  <m:r>
                                    <a:rPr lang="el-GR" sz="2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𝒅𝑻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l-G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𝒅𝑯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35" y="5405996"/>
                <a:ext cx="3489417" cy="975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6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 algn="ctr">
              <a:buClrTx/>
            </a:pPr>
            <a:r>
              <a:rPr lang="el-GR" sz="3000" b="1" dirty="0">
                <a:latin typeface="Calibri" pitchFamily="34" charset="0"/>
                <a:cs typeface="Calibri" pitchFamily="34" charset="0"/>
              </a:rPr>
              <a:t>Μαγνητική ψύξη</a:t>
            </a:r>
          </a:p>
          <a:p>
            <a:pPr marL="0" indent="0" algn="ctr">
              <a:buNone/>
            </a:pPr>
            <a:r>
              <a:rPr lang="el-GR" sz="2800" dirty="0">
                <a:latin typeface="Calibri" pitchFamily="34" charset="0"/>
                <a:cs typeface="Calibri" pitchFamily="34" charset="0"/>
              </a:rPr>
              <a:t>Χρησιμοποιούνται κατάλληλες μαγνητικές ενώσεις  για την ψύξη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του υλικού και ως εναλλάκτες θερμότητας νερό ή μη επιβλαβή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υγρά</a:t>
            </a:r>
            <a:endParaRPr lang="el-G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ClrTx/>
            </a:pPr>
            <a:r>
              <a:rPr lang="el-GR" sz="3000" b="1" dirty="0" smtClean="0">
                <a:latin typeface="Calibri" pitchFamily="34" charset="0"/>
                <a:cs typeface="Calibri" pitchFamily="34" charset="0"/>
              </a:rPr>
              <a:t>Ιατρική- Θεραπεία μορφών καρκίνου μέσω μαγνητικής υπερθερμίας</a:t>
            </a:r>
          </a:p>
          <a:p>
            <a:pPr marL="0" indent="0">
              <a:buNone/>
            </a:pPr>
            <a:endParaRPr lang="el-G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ΕΦΑΡΜΟΓΕΣ ΜΑΓΝΗΤΟΘΕΡΜΙΚΟΥ ΦΑΙΝΟΜΕΝΟΥ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ΜΑΓΝΗΤΙΚΗ ΨΥΞΗ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" y="1595437"/>
            <a:ext cx="4211960" cy="370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2132856"/>
            <a:ext cx="648072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2411760" y="4221088"/>
            <a:ext cx="648072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23528" y="2060848"/>
            <a:ext cx="64807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23528" y="4293096"/>
            <a:ext cx="64807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28" y="1595437"/>
            <a:ext cx="4798368" cy="370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9992" y="2132856"/>
            <a:ext cx="151216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9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Ερευνάται κυρίως σε μέταλλα σπανίων γαιών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 πιο χαρακτηριστικό μέταλλο: Γαδολίνιο</a:t>
            </a:r>
          </a:p>
          <a:p>
            <a:pPr marL="0" indent="0"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S=10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J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/kg K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 και Δ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T=10 K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στους 292 Κ με μαγνητικό πεδίο από 0-5 Τ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ΜΕΛΕΤΗ ΜΑΓΝΗΤΟΘΕΡΜΙΚΟΥ ΦΑΙΝΟΜΕΝΟΥ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Ce</a:t>
            </a:r>
            <a:r>
              <a:rPr lang="en-US" sz="3600" baseline="-25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La</a:t>
            </a:r>
            <a:r>
              <a:rPr lang="en-US" sz="3600" baseline="-25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1-x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Ni</a:t>
            </a:r>
            <a:r>
              <a:rPr lang="en-US" sz="3600" baseline="-25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5</a:t>
            </a:r>
            <a:endParaRPr lang="el-GR" sz="36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80928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Δείγματα με αναλογίες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Ce,La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:Ν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(0.4, 0.6): 5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(0.6, 0.4): 5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(0.7, 0,3): 5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9800"/>
            <a:ext cx="3779291" cy="3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1915" y="1605997"/>
            <a:ext cx="2171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ΕΞΑΓΩΝΙΚΗ ΔΟΜΗ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2591</TotalTime>
  <Words>1132</Words>
  <Application>Microsoft Office PowerPoint</Application>
  <PresentationFormat>On-screen Show (4:3)</PresentationFormat>
  <Paragraphs>197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ΔΗΜΗΤΡΙΟΣ ΓΚΟΥΝΙΔΗΣ ΑΕΜ:693  ΔΙΠΛΩΜΑΤΙΚΗ ΕΡΓΑΣΙΑ</vt:lpstr>
      <vt:lpstr>ΣΚΟΠΟΣ ΤΗΣ ΕΡΓΑΣΙΑΣ</vt:lpstr>
      <vt:lpstr>ΜΑΓΝΗΤΟΘΕΡΜΙΚΟ ΦΑΙΝΟΜΕΝΟ</vt:lpstr>
      <vt:lpstr>ΠΩΣ ΔΗΜΙΟΥΡΓΕΙΤΑΙ</vt:lpstr>
      <vt:lpstr>ΜΕΤΑΒΟΛΗ ΕΝΤΡΟΠΙΑΣ-ΘΕΡΜΟΚΡΑΣΙΑΣ</vt:lpstr>
      <vt:lpstr>ΕΦΑΡΜΟΓΕΣ ΜΑΓΝΗΤΟΘΕΡΜΙΚΟΥ ΦΑΙΝΟΜΕΝΟΥ</vt:lpstr>
      <vt:lpstr>ΜΑΓΝΗΤΙΚΗ ΨΥΞΗ</vt:lpstr>
      <vt:lpstr>ΜΕΛΕΤΗ ΜΑΓΝΗΤΟΘΕΡΜΙΚΟΥ ΦΑΙΝΟΜΕΝΟΥ</vt:lpstr>
      <vt:lpstr>CexLa1-xNi5</vt:lpstr>
      <vt:lpstr>ΠΕΙΡΑΜΑΤΙΚΗ ΔΙΑΔΙΚΑΣΙΑ</vt:lpstr>
      <vt:lpstr>ΠΕΙΡΑΜΑΤΙΚΗ ΔΙΑΔΙΚΑΣΙΑ</vt:lpstr>
      <vt:lpstr>Περίθλαση ακτίνων Χ (XRD)</vt:lpstr>
      <vt:lpstr>Ηλεκτρονική μικροσκοπία σάρωσης (SEM)</vt:lpstr>
      <vt:lpstr>SEM- Χημική ανάλυση EDS</vt:lpstr>
      <vt:lpstr>Hλεκτρονική μικροσκοπία σάρωσης (SEM)</vt:lpstr>
      <vt:lpstr>SEM- Χημική ανάλυση EDS</vt:lpstr>
      <vt:lpstr>Ηλεκτρονική μικροσκοπία σάρωσης (SEM)</vt:lpstr>
      <vt:lpstr>SEM- Χημική ανάλυση EDS</vt:lpstr>
      <vt:lpstr>Μαγνητόμετρο δονούμενου δείγματος (VSM)</vt:lpstr>
      <vt:lpstr>Μαγνητόμετρο δονούμενου δείγματος (VSM)</vt:lpstr>
      <vt:lpstr>Μαγνητόμετρο δονούμενου δείγματος (VSM)</vt:lpstr>
      <vt:lpstr>Μαγνητόμετρο δονούμενου δείγματος- Μαγνητοθερμικό φαινόμενο</vt:lpstr>
      <vt:lpstr>Μαγνητοθερμικό φαινόμενο</vt:lpstr>
      <vt:lpstr>ΣΥΜΠΕΡΑΣΜΑΤΑ</vt:lpstr>
      <vt:lpstr>ΒΙΒΛΙΟΓΡΑΦΙΑ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Χρύσα</dc:creator>
  <cp:lastModifiedBy>Χρύσα</cp:lastModifiedBy>
  <cp:revision>117</cp:revision>
  <dcterms:created xsi:type="dcterms:W3CDTF">2012-07-03T07:39:03Z</dcterms:created>
  <dcterms:modified xsi:type="dcterms:W3CDTF">2012-07-11T21:11:13Z</dcterms:modified>
</cp:coreProperties>
</file>